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9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73" r:id="rId14"/>
    <p:sldId id="260" r:id="rId15"/>
    <p:sldId id="27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65079" autoAdjust="0"/>
  </p:normalViewPr>
  <p:slideViewPr>
    <p:cSldViewPr>
      <p:cViewPr>
        <p:scale>
          <a:sx n="90" d="100"/>
          <a:sy n="90" d="100"/>
        </p:scale>
        <p:origin x="2196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動畫效果圖片及標題掃入</a:t>
            </a: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基本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圖案效果，請執行下列動作：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 </a:t>
            </a:r>
            <a:r>
              <a:rPr lang="en-US" altLang="zh-TW" sz="1200" b="0" i="0" noProof="0" dirty="0" smtClean="0">
                <a:ea typeface="PMingLiU" pitchFamily="18" charset="-120"/>
              </a:rPr>
              <a:t>[</a:t>
            </a:r>
            <a:r>
              <a:rPr lang="zh-TW" altLang="en-US" sz="1200" b="0" i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noProof="0" dirty="0" smtClean="0">
                <a:ea typeface="PMingLiU" pitchFamily="18" charset="-120"/>
              </a:rPr>
              <a:t>]</a:t>
            </a:r>
            <a:r>
              <a:rPr lang="zh-TW" altLang="en-US" sz="1200" b="0" i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鍵，然後拖曳繪出一條垂直的直線。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選取線條。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粗細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光暈變化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pt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在投影片上，選取線條。在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剪貼簿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複製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重複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重複線條輕輕拖曳離開投影片右邊緣。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仍選取複製線條時，在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選取投影片上的圖片。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7.5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底下的右窗格中，將值輸入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685800" lvl="1" indent="-22860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在投影片上，拖曳以繪製文字方塊。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在文字方塊中輸入文字，然後選取文字。在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[Arial]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將文字對齊文字方塊的右側。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將文字方塊拖曳至投影片的左半邊。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r>
              <a:rPr lang="zh-TW" altLang="en-US" sz="1200" b="0" noProof="0" dirty="0" smtClean="0"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左側第二列，第二個選項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noProof="0" dirty="0" smtClean="0">
                <a:ea typeface="PMingLiU" pitchFamily="18" charset="-120"/>
              </a:rPr>
              <a:t>若要在此投影片上重新產生動畫效果，</a:t>
            </a:r>
            <a:r>
              <a:rPr lang="zh-TW" altLang="en-US" sz="1200" baseline="0" noProof="0" dirty="0" smtClean="0">
                <a:ea typeface="PMingLiU" pitchFamily="18" charset="-120"/>
              </a:rPr>
              <a:t>請執行下列操作：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noProof="0" dirty="0" smtClean="0">
                <a:ea typeface="PMingLiU" pitchFamily="18" charset="-120"/>
              </a:rPr>
              <a:t>選取不在投影片右邊緣的線條。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選取位在投影片中心的線條。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選取圖片。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擦去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選取文字方塊。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4145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動畫效果圖片及標題掃入</a:t>
            </a: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基本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圖案效果，請執行下列動作：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 </a:t>
            </a:r>
            <a:r>
              <a:rPr lang="en-US" altLang="zh-TW" sz="1200" b="0" i="0" noProof="0" dirty="0" smtClean="0">
                <a:ea typeface="PMingLiU" pitchFamily="18" charset="-120"/>
              </a:rPr>
              <a:t>[</a:t>
            </a:r>
            <a:r>
              <a:rPr lang="zh-TW" altLang="en-US" sz="1200" b="0" i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noProof="0" dirty="0" smtClean="0">
                <a:ea typeface="PMingLiU" pitchFamily="18" charset="-120"/>
              </a:rPr>
              <a:t>]</a:t>
            </a:r>
            <a:r>
              <a:rPr lang="zh-TW" altLang="en-US" sz="1200" b="0" i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鍵，然後拖曳繪出一條垂直的直線。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選取線條。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粗細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光暈變化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pt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在投影片上，選取線條。在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剪貼簿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複製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重複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重複線條輕輕拖曳離開投影片右邊緣。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仍選取複製線條時，在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選取投影片上的圖片。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7.5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底下的右窗格中，將值輸入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685800" lvl="1" indent="-22860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在投影片上，拖曳以繪製文字方塊。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在文字方塊中輸入文字，然後選取文字。在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[Arial]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將文字對齊文字方塊的右側。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將文字方塊拖曳至投影片的左半邊。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r>
              <a:rPr lang="zh-TW" altLang="en-US" sz="1200" b="0" noProof="0" dirty="0" smtClean="0"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左側第二列，第二個選項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noProof="0" dirty="0" smtClean="0">
                <a:ea typeface="PMingLiU" pitchFamily="18" charset="-120"/>
              </a:rPr>
              <a:t>若要在此投影片上重新產生動畫效果，</a:t>
            </a:r>
            <a:r>
              <a:rPr lang="zh-TW" altLang="en-US" sz="1200" baseline="0" noProof="0" dirty="0" smtClean="0">
                <a:ea typeface="PMingLiU" pitchFamily="18" charset="-120"/>
              </a:rPr>
              <a:t>請執行下列操作：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noProof="0" dirty="0" smtClean="0">
                <a:ea typeface="PMingLiU" pitchFamily="18" charset="-120"/>
              </a:rPr>
              <a:t>選取不在投影片右邊緣的線條。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選取位在投影片中心的線條。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選取圖片。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擦去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選取文字方塊。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7254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動畫效果圖片及標題掃入</a:t>
            </a: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基本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圖案效果，請執行下列動作：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 </a:t>
            </a:r>
            <a:r>
              <a:rPr lang="en-US" altLang="zh-TW" sz="1200" b="0" i="0" noProof="0" dirty="0" smtClean="0">
                <a:ea typeface="PMingLiU" pitchFamily="18" charset="-120"/>
              </a:rPr>
              <a:t>[</a:t>
            </a:r>
            <a:r>
              <a:rPr lang="zh-TW" altLang="en-US" sz="1200" b="0" i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noProof="0" dirty="0" smtClean="0">
                <a:ea typeface="PMingLiU" pitchFamily="18" charset="-120"/>
              </a:rPr>
              <a:t>]</a:t>
            </a:r>
            <a:r>
              <a:rPr lang="zh-TW" altLang="en-US" sz="1200" b="0" i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鍵，然後拖曳繪出一條垂直的直線。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選取線條。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粗細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光暈變化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pt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在投影片上，選取線條。在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剪貼簿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複製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重複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重複線條輕輕拖曳離開投影片右邊緣。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仍選取複製線條時，在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選取投影片上的圖片。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7.5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底下的右窗格中，將值輸入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685800" lvl="1" indent="-22860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在投影片上，拖曳以繪製文字方塊。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在文字方塊中輸入文字，然後選取文字。在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[Arial]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將文字對齊文字方塊的右側。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將文字方塊拖曳至投影片的左半邊。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r>
              <a:rPr lang="zh-TW" altLang="en-US" sz="1200" b="0" noProof="0" dirty="0" smtClean="0"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左側第二列，第二個選項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noProof="0" dirty="0" smtClean="0">
                <a:ea typeface="PMingLiU" pitchFamily="18" charset="-120"/>
              </a:rPr>
              <a:t>若要在此投影片上重新產生動畫效果，</a:t>
            </a:r>
            <a:r>
              <a:rPr lang="zh-TW" altLang="en-US" sz="1200" baseline="0" noProof="0" dirty="0" smtClean="0">
                <a:ea typeface="PMingLiU" pitchFamily="18" charset="-120"/>
              </a:rPr>
              <a:t>請執行下列操作：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noProof="0" dirty="0" smtClean="0">
                <a:ea typeface="PMingLiU" pitchFamily="18" charset="-120"/>
              </a:rPr>
              <a:t>選取不在投影片右邊緣的線條。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選取位在投影片中心的線條。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選取圖片。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擦去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選取文字方塊。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0276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動畫效果圖片及標題掃入</a:t>
            </a: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基本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圖案效果，請執行下列動作：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 </a:t>
            </a:r>
            <a:r>
              <a:rPr lang="en-US" altLang="zh-TW" sz="1200" b="0" i="0" noProof="0" dirty="0" smtClean="0">
                <a:ea typeface="PMingLiU" pitchFamily="18" charset="-120"/>
              </a:rPr>
              <a:t>[</a:t>
            </a:r>
            <a:r>
              <a:rPr lang="zh-TW" altLang="en-US" sz="1200" b="0" i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noProof="0" dirty="0" smtClean="0">
                <a:ea typeface="PMingLiU" pitchFamily="18" charset="-120"/>
              </a:rPr>
              <a:t>]</a:t>
            </a:r>
            <a:r>
              <a:rPr lang="zh-TW" altLang="en-US" sz="1200" b="0" i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鍵，然後拖曳繪出一條垂直的直線。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選取線條。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粗細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光暈變化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pt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在投影片上，選取線條。在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剪貼簿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複製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重複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重複線條輕輕拖曳離開投影片右邊緣。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仍選取複製線條時，在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選取投影片上的圖片。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7.5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底下的右窗格中，將值輸入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685800" lvl="1" indent="-22860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在投影片上，拖曳以繪製文字方塊。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在文字方塊中輸入文字，然後選取文字。在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[Arial]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將文字對齊文字方塊的右側。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將文字方塊拖曳至投影片的左半邊。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r>
              <a:rPr lang="zh-TW" altLang="en-US" sz="1200" b="0" noProof="0" dirty="0" smtClean="0"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左側第二列，第二個選項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noProof="0" dirty="0" smtClean="0">
                <a:ea typeface="PMingLiU" pitchFamily="18" charset="-120"/>
              </a:rPr>
              <a:t>若要在此投影片上重新產生動畫效果，</a:t>
            </a:r>
            <a:r>
              <a:rPr lang="zh-TW" altLang="en-US" sz="1200" baseline="0" noProof="0" dirty="0" smtClean="0">
                <a:ea typeface="PMingLiU" pitchFamily="18" charset="-120"/>
              </a:rPr>
              <a:t>請執行下列操作：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noProof="0" dirty="0" smtClean="0">
                <a:ea typeface="PMingLiU" pitchFamily="18" charset="-120"/>
              </a:rPr>
              <a:t>選取不在投影片右邊緣的線條。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選取位在投影片中心的線條。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選取圖片。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擦去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選取文字方塊。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233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動畫效果圖片及標題掃入</a:t>
            </a: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基本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圖案效果，請執行下列動作：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 </a:t>
            </a:r>
            <a:r>
              <a:rPr lang="en-US" altLang="zh-TW" sz="1200" b="0" i="0" noProof="0" dirty="0" smtClean="0">
                <a:ea typeface="PMingLiU" pitchFamily="18" charset="-120"/>
              </a:rPr>
              <a:t>[</a:t>
            </a:r>
            <a:r>
              <a:rPr lang="zh-TW" altLang="en-US" sz="1200" b="0" i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noProof="0" dirty="0" smtClean="0">
                <a:ea typeface="PMingLiU" pitchFamily="18" charset="-120"/>
              </a:rPr>
              <a:t>]</a:t>
            </a:r>
            <a:r>
              <a:rPr lang="zh-TW" altLang="en-US" sz="1200" b="0" i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鍵，然後拖曳繪出一條垂直的直線。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選取線條。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粗細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光暈變化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pt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在投影片上，選取線條。在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剪貼簿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複製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重複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重複線條輕輕拖曳離開投影片右邊緣。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仍選取複製線條時，在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選取投影片上的圖片。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7.5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底下的右窗格中，將值輸入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685800" lvl="1" indent="-22860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在投影片上，拖曳以繪製文字方塊。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在文字方塊中輸入文字，然後選取文字。在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[Arial]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將文字對齊文字方塊的右側。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將文字方塊拖曳至投影片的左半邊。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r>
              <a:rPr lang="zh-TW" altLang="en-US" sz="1200" b="0" noProof="0" dirty="0" smtClean="0"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左側第二列，第二個選項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noProof="0" dirty="0" smtClean="0">
                <a:ea typeface="PMingLiU" pitchFamily="18" charset="-120"/>
              </a:rPr>
              <a:t>若要在此投影片上重新產生動畫效果，</a:t>
            </a:r>
            <a:r>
              <a:rPr lang="zh-TW" altLang="en-US" sz="1200" baseline="0" noProof="0" dirty="0" smtClean="0">
                <a:ea typeface="PMingLiU" pitchFamily="18" charset="-120"/>
              </a:rPr>
              <a:t>請執行下列操作：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noProof="0" dirty="0" smtClean="0">
                <a:ea typeface="PMingLiU" pitchFamily="18" charset="-120"/>
              </a:rPr>
              <a:t>選取不在投影片右邊緣的線條。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選取位在投影片中心的線條。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選取圖片。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擦去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選取文字方塊。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6316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動畫效果圖片及標題掃入</a:t>
            </a: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基本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圖案效果，請執行下列動作：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 </a:t>
            </a:r>
            <a:r>
              <a:rPr lang="en-US" altLang="zh-TW" sz="1200" b="0" i="0" noProof="0" dirty="0" smtClean="0">
                <a:ea typeface="PMingLiU" pitchFamily="18" charset="-120"/>
              </a:rPr>
              <a:t>[</a:t>
            </a:r>
            <a:r>
              <a:rPr lang="zh-TW" altLang="en-US" sz="1200" b="0" i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noProof="0" dirty="0" smtClean="0">
                <a:ea typeface="PMingLiU" pitchFamily="18" charset="-120"/>
              </a:rPr>
              <a:t>]</a:t>
            </a:r>
            <a:r>
              <a:rPr lang="zh-TW" altLang="en-US" sz="1200" b="0" i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鍵，然後拖曳繪出一條垂直的直線。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選取線條。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粗細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光暈變化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pt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在投影片上，選取線條。在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剪貼簿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複製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重複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重複線條輕輕拖曳離開投影片右邊緣。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仍選取複製線條時，在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選取投影片上的圖片。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7.5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底下的右窗格中，將值輸入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685800" lvl="1" indent="-22860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在投影片上，拖曳以繪製文字方塊。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在文字方塊中輸入文字，然後選取文字。在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[Arial]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將文字對齊文字方塊的右側。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將文字方塊拖曳至投影片的左半邊。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r>
              <a:rPr lang="zh-TW" altLang="en-US" sz="1200" b="0" noProof="0" dirty="0" smtClean="0"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左側第二列，第二個選項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noProof="0" dirty="0" smtClean="0">
                <a:ea typeface="PMingLiU" pitchFamily="18" charset="-120"/>
              </a:rPr>
              <a:t>若要在此投影片上重新產生動畫效果，</a:t>
            </a:r>
            <a:r>
              <a:rPr lang="zh-TW" altLang="en-US" sz="1200" baseline="0" noProof="0" dirty="0" smtClean="0">
                <a:ea typeface="PMingLiU" pitchFamily="18" charset="-120"/>
              </a:rPr>
              <a:t>請執行下列操作：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noProof="0" dirty="0" smtClean="0">
                <a:ea typeface="PMingLiU" pitchFamily="18" charset="-120"/>
              </a:rPr>
              <a:t>選取不在投影片右邊緣的線條。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選取位在投影片中心的線條。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選取圖片。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擦去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選取文字方塊。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53529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動畫效果圖片及標題掃入</a:t>
            </a:r>
          </a:p>
          <a:p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基本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endParaRPr lang="zh-TW" altLang="en-US" sz="1200" noProof="0" dirty="0" smtClean="0">
              <a:ea typeface="PMingLiU" pitchFamily="18" charset="-120"/>
            </a:endParaRPr>
          </a:p>
          <a:p>
            <a:r>
              <a:rPr lang="zh-TW" altLang="en-US" sz="1200" noProof="0" dirty="0" smtClean="0">
                <a:ea typeface="PMingLiU" pitchFamily="18" charset="-120"/>
              </a:rPr>
              <a:t>若要重新產生此投影片的</a:t>
            </a:r>
            <a:r>
              <a:rPr lang="zh-TW" altLang="en-US" sz="1200" baseline="0" noProof="0" dirty="0" smtClean="0">
                <a:ea typeface="PMingLiU" pitchFamily="18" charset="-120"/>
              </a:rPr>
              <a:t>圖案效果，請執行下列動作：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noProof="0" dirty="0" smtClean="0">
                <a:ea typeface="PMingLiU" pitchFamily="18" charset="-120"/>
              </a:rPr>
              <a:t>在 </a:t>
            </a:r>
            <a:r>
              <a:rPr lang="en-US" altLang="zh-TW" sz="1200" b="0" i="0" noProof="0" dirty="0" smtClean="0">
                <a:ea typeface="PMingLiU" pitchFamily="18" charset="-120"/>
              </a:rPr>
              <a:t>[</a:t>
            </a:r>
            <a:r>
              <a:rPr lang="zh-TW" altLang="en-US" sz="1200" b="0" i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noProof="0" dirty="0" smtClean="0">
                <a:ea typeface="PMingLiU" pitchFamily="18" charset="-120"/>
              </a:rPr>
              <a:t>]</a:t>
            </a:r>
            <a:r>
              <a:rPr lang="zh-TW" altLang="en-US" sz="1200" b="0" i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鍵，然後拖曳繪出一條垂直的直線。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選取線條。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7.5”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粗細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光暈和柔邊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光暈變化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藍色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, </a:t>
            </a:r>
            <a:r>
              <a:rPr lang="zh-TW" altLang="en-US" sz="1200" b="0" baseline="0" noProof="0" dirty="0" smtClean="0">
                <a:ea typeface="PMingLiU" pitchFamily="18" charset="-120"/>
              </a:rPr>
              <a:t>強調色 </a:t>
            </a:r>
            <a:r>
              <a:rPr lang="en-US" altLang="zh-TW" sz="1200" b="0" baseline="0" noProof="0" dirty="0" smtClean="0">
                <a:ea typeface="PMingLiU" pitchFamily="18" charset="-120"/>
              </a:rPr>
              <a:t>1, 5 pt 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第一列，左邊第一個選項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在投影片上，選取線條。在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剪貼簿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複製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重複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</a:t>
            </a:r>
            <a:r>
              <a:rPr lang="zh-TW" altLang="en-US" sz="1200" b="0" baseline="0" noProof="0" dirty="0" smtClean="0">
                <a:ea typeface="PMingLiU" pitchFamily="18" charset="-120"/>
              </a:rPr>
              <a:t>重複線條輕輕拖曳離開投影片右邊緣。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仍選取複製線條時，在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  <a:endParaRPr lang="zh-TW" altLang="en-US" sz="1200" b="0" i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圖像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對話方塊中的圖片，然後按一下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選取投影片上的圖片。</a:t>
            </a:r>
            <a:r>
              <a:rPr lang="zh-TW" altLang="en-US" sz="1200" b="0" i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7.5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底下的右窗格中，將值輸入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685800" lvl="1" indent="-22860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b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在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在投影片上，拖曳以繪製文字方塊。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在文字方塊中輸入文字，然後選取文字。在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[Arial]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1" baseline="0" noProof="0" dirty="0" smtClean="0">
                <a:ea typeface="PMingLiU" pitchFamily="18" charset="-120"/>
              </a:rPr>
              <a:t>28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粗體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 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靠右對齊文字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將文字對齊文字方塊的右側。 </a:t>
            </a:r>
            <a:endParaRPr lang="zh-TW" altLang="en-US" sz="1200" b="0" noProof="0" dirty="0" smtClean="0">
              <a:ea typeface="PMingLiU" pitchFamily="18" charset="-12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將文字方塊拖曳至投影片的左半邊。</a:t>
            </a: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b="0" noProof="0" dirty="0" smtClean="0">
              <a:ea typeface="PMingLiU" pitchFamily="18" charset="-120"/>
            </a:endParaRPr>
          </a:p>
          <a:p>
            <a:r>
              <a:rPr lang="zh-TW" altLang="en-US" sz="1200" b="0" noProof="0" dirty="0" smtClean="0">
                <a:ea typeface="PMingLiU" pitchFamily="18" charset="-120"/>
              </a:rPr>
              <a:t>若要複製此投影片上的背景效果，請執行下列作業：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設計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背景樣式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背景格式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對話方塊中左窗格的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  <a:endParaRPr lang="zh-TW" altLang="en-US" sz="1200" b="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選取投影片中的第一個停駐點，然後執行下列作業：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選取投影片中下一個停駐點，然後執行下列作業：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，較淺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50%] (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左側第二列，第二個選項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None/>
            </a:pPr>
            <a:r>
              <a:rPr lang="zh-TW" altLang="en-US" sz="1200" noProof="0" dirty="0" smtClean="0">
                <a:ea typeface="PMingLiU" pitchFamily="18" charset="-120"/>
              </a:rPr>
              <a:t>若要在此投影片上重新產生動畫效果，</a:t>
            </a:r>
            <a:r>
              <a:rPr lang="zh-TW" altLang="en-US" sz="1200" baseline="0" noProof="0" dirty="0" smtClean="0">
                <a:ea typeface="PMingLiU" pitchFamily="18" charset="-120"/>
              </a:rPr>
              <a:t>請執行下列操作：</a:t>
            </a:r>
            <a:endParaRPr lang="zh-TW" altLang="en-US" sz="120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noProof="0" dirty="0" smtClean="0">
                <a:ea typeface="PMingLiU" pitchFamily="18" charset="-120"/>
              </a:rPr>
              <a:t>選取不在投影片右邊緣的線條。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選取位在投影片中心的線條。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接續前動畫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選取圖片。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擦去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noProof="0" dirty="0" smtClean="0">
                <a:ea typeface="PMingLiU" pitchFamily="18" charset="-120"/>
              </a:rPr>
              <a:t>選取文字方塊。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進階動畫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進入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飛入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自右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期間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預存時間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開始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與前動畫同時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8730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A0E9-9E63-4833-A28F-CE71C765F25B}" type="datetimeFigureOut">
              <a:rPr lang="zh-TW" altLang="en-US" smtClean="0"/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3D2-3CCA-46A1-BE41-8FC4541925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43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24C9-19B5-407E-A14D-BC0CAFE8276C}" type="datetimeFigureOut">
              <a:rPr lang="zh-TW" altLang="en-US" smtClean="0"/>
              <a:t>2017/12/12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A73C-FA4E-4A99-9C67-51EE109FDE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55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按一下以編輯母片文字樣式</a:t>
            </a:r>
          </a:p>
          <a:p>
            <a:pPr lvl="1"/>
            <a:r>
              <a:rPr lang="en-US" smtClean="0"/>
              <a:t>第二層</a:t>
            </a:r>
          </a:p>
          <a:p>
            <a:pPr lvl="2"/>
            <a:r>
              <a:rPr lang="en-US" smtClean="0"/>
              <a:t>第三層</a:t>
            </a:r>
          </a:p>
          <a:p>
            <a:pPr lvl="3"/>
            <a:r>
              <a:rPr lang="en-US" smtClean="0"/>
              <a:t>第四層</a:t>
            </a:r>
          </a:p>
          <a:p>
            <a:pPr lvl="4"/>
            <a:r>
              <a:rPr 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0066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02274" y="2276872"/>
            <a:ext cx="27703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prstClr val="white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Elle Huang</a:t>
            </a:r>
          </a:p>
          <a:p>
            <a:pPr algn="r"/>
            <a:endParaRPr lang="en-US" altLang="zh-TW" sz="2800" b="1" dirty="0">
              <a:solidFill>
                <a:prstClr val="white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algn="r"/>
            <a:r>
              <a:rPr lang="en-US" altLang="zh-TW" sz="2800" b="1" dirty="0" smtClean="0">
                <a:solidFill>
                  <a:prstClr val="white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2017. Dec. 12</a:t>
            </a:r>
            <a:r>
              <a:rPr lang="en-US" altLang="zh-TW" sz="2800" b="1" baseline="30000" dirty="0" smtClean="0">
                <a:solidFill>
                  <a:prstClr val="white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th</a:t>
            </a:r>
            <a:r>
              <a:rPr lang="en-US" altLang="zh-TW" sz="2800" b="1" dirty="0" smtClean="0">
                <a:solidFill>
                  <a:prstClr val="white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.</a:t>
            </a:r>
          </a:p>
          <a:p>
            <a:pPr algn="r"/>
            <a:endParaRPr lang="zh-TW" altLang="en-US" sz="2800" b="1" dirty="0">
              <a:solidFill>
                <a:prstClr val="white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xclusive interview with journalist and communication skills coach Edie Lush. Where we discuss her new book 'How to Speak with Confidence in Public'. https://www.activia.co.uk/interviews/edie-l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03" y="-7088"/>
            <a:ext cx="4585997" cy="68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he #MarketingTechnology Supergraphic 2017 show 5,000+ companies in #martech. Do marketers have too many tools, or just not the right ones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11" y="0"/>
            <a:ext cx="10672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916779" y="5582855"/>
            <a:ext cx="1014919" cy="4154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zh-TW" sz="2100" b="1" dirty="0">
                <a:solidFill>
                  <a:srgbClr val="FF0066"/>
                </a:solidFill>
              </a:rPr>
              <a:t>I</a:t>
            </a:r>
            <a:r>
              <a:rPr lang="en-US" altLang="zh-TW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NTELLE</a:t>
            </a:r>
            <a:endParaRPr lang="zh-TW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350199" y="1053490"/>
            <a:ext cx="8375237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zh-TW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raphik Black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34027" y="2985144"/>
            <a:ext cx="62804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4050" b="1" dirty="0"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Solution </a:t>
            </a:r>
            <a:r>
              <a:rPr lang="en-US" altLang="zh-TW" sz="4050" b="1" dirty="0"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fragmentation!!!</a:t>
            </a:r>
            <a:endParaRPr lang="en-US" altLang="zh-TW" sz="4050" b="1" dirty="0">
              <a:latin typeface="Arial" panose="020B0604020202020204" pitchFamily="34" charset="0"/>
              <a:ea typeface="Graphik Black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985" y="122168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Why</a:t>
            </a:r>
            <a:endParaRPr lang="zh-TW" altLang="en-US" sz="3600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50199" y="692696"/>
            <a:ext cx="1338512" cy="1502088"/>
            <a:chOff x="348915" y="24063"/>
            <a:chExt cx="1784683" cy="2002784"/>
          </a:xfrm>
        </p:grpSpPr>
        <p:sp>
          <p:nvSpPr>
            <p:cNvPr id="21" name="矩形 20"/>
            <p:cNvSpPr/>
            <p:nvPr userDrawn="1"/>
          </p:nvSpPr>
          <p:spPr>
            <a:xfrm>
              <a:off x="348915" y="24063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-431927" y="1025455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70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he #MarketingTechnology Supergraphic 2017 show 5,000+ companies in #martech. Do marketers have too many tools, or just not the right ones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4" y="1902298"/>
            <a:ext cx="6701589" cy="376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916779" y="5582855"/>
            <a:ext cx="1014919" cy="4154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zh-TW" sz="2100" b="1" dirty="0">
                <a:solidFill>
                  <a:srgbClr val="FF0066"/>
                </a:solidFill>
              </a:rPr>
              <a:t>I</a:t>
            </a:r>
            <a:r>
              <a:rPr lang="en-US" altLang="zh-TW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NTELLE</a:t>
            </a:r>
            <a:endParaRPr lang="zh-TW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350199" y="1053490"/>
            <a:ext cx="8375237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zh-TW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raphik Black"/>
              <a:cs typeface="Arial" panose="020B0604020202020204" pitchFamily="34" charset="0"/>
            </a:endParaRPr>
          </a:p>
        </p:txBody>
      </p:sp>
      <p:pic>
        <p:nvPicPr>
          <p:cNvPr id="2052" name="Picture 4" descr="Video advertising refers to online display ads that have videos within them. Video advertising is more engaging, easier to consume, shareable. #martech #advertising #promo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colorTemperature colorTemp="5701"/>
                    </a14:imgEffect>
                    <a14:imgEffect>
                      <a14:saturation sat="233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" t="15082" r="-299" b="8770"/>
          <a:stretch/>
        </p:blipFill>
        <p:spPr bwMode="auto">
          <a:xfrm>
            <a:off x="2659731" y="2324291"/>
            <a:ext cx="4029075" cy="306805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-1" y="875298"/>
            <a:ext cx="9144001" cy="5143501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矩形 3"/>
          <p:cNvSpPr/>
          <p:nvPr/>
        </p:nvSpPr>
        <p:spPr>
          <a:xfrm>
            <a:off x="1534027" y="2985144"/>
            <a:ext cx="62804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4050" b="1" dirty="0"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Solution </a:t>
            </a:r>
            <a:r>
              <a:rPr lang="en-US" altLang="zh-TW" sz="4050" b="1" dirty="0"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fragmentation!!!</a:t>
            </a:r>
            <a:endParaRPr lang="en-US" altLang="zh-TW" sz="4050" b="1" dirty="0">
              <a:latin typeface="Arial" panose="020B0604020202020204" pitchFamily="34" charset="0"/>
              <a:ea typeface="Graphik Black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985" y="122168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Why</a:t>
            </a:r>
            <a:endParaRPr lang="zh-TW" altLang="en-US" sz="3600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61687" y="875297"/>
            <a:ext cx="1338512" cy="1502088"/>
            <a:chOff x="348915" y="24063"/>
            <a:chExt cx="1784683" cy="2002784"/>
          </a:xfrm>
        </p:grpSpPr>
        <p:sp>
          <p:nvSpPr>
            <p:cNvPr id="21" name="矩形 20"/>
            <p:cNvSpPr/>
            <p:nvPr userDrawn="1"/>
          </p:nvSpPr>
          <p:spPr>
            <a:xfrm>
              <a:off x="348915" y="24063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-431927" y="1025455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15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emindsjournal.com/wp-content/uploads/2016/07/13819766_10157116494280573_1133223548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94"/>
                    </a14:imgEffect>
                    <a14:imgEffect>
                      <a14:saturation sat="0"/>
                    </a14:imgEffect>
                    <a14:imgEffect>
                      <a14:brightnessContrast brigh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19" y="806555"/>
            <a:ext cx="5750217" cy="5750217"/>
          </a:xfrm>
          <a:prstGeom prst="rect">
            <a:avLst/>
          </a:prstGeom>
          <a:noFill/>
          <a:effectLst>
            <a:outerShdw blurRad="685800" dist="50800" dir="5400000" algn="ctr" rotWithShape="0">
              <a:schemeClr val="bg1">
                <a:lumMod val="9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1" y="857250"/>
            <a:ext cx="9144001" cy="5143500"/>
          </a:xfrm>
          <a:prstGeom prst="rect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47950" y="3029891"/>
            <a:ext cx="8375735" cy="1869971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36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 are all painful</a:t>
            </a:r>
            <a: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Regarding technology solution</a:t>
            </a:r>
            <a: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33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Revenue growth</a:t>
            </a:r>
            <a:endParaRPr lang="zh-TW" altLang="en-US" sz="1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92716" y="5546761"/>
            <a:ext cx="1014919" cy="4154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zh-TW" sz="2100" b="1" dirty="0">
                <a:solidFill>
                  <a:srgbClr val="FF0066"/>
                </a:solidFill>
              </a:rPr>
              <a:t>I</a:t>
            </a:r>
            <a:r>
              <a:rPr lang="en-US" altLang="zh-TW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NTELLE</a:t>
            </a:r>
            <a:endParaRPr lang="zh-TW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38496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Why</a:t>
            </a:r>
            <a:endParaRPr lang="zh-TW" altLang="en-US" sz="3600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61687" y="875297"/>
            <a:ext cx="1338512" cy="1502088"/>
            <a:chOff x="348915" y="24063"/>
            <a:chExt cx="1784683" cy="2002784"/>
          </a:xfrm>
        </p:grpSpPr>
        <p:sp>
          <p:nvSpPr>
            <p:cNvPr id="9" name="矩形 8"/>
            <p:cNvSpPr/>
            <p:nvPr userDrawn="1"/>
          </p:nvSpPr>
          <p:spPr>
            <a:xfrm>
              <a:off x="348915" y="24063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-431927" y="1025455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6787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黃燕玲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-2657" r="19123" b="2657"/>
          <a:stretch/>
        </p:blipFill>
        <p:spPr bwMode="auto">
          <a:xfrm>
            <a:off x="3923928" y="-243408"/>
            <a:ext cx="5472608" cy="5931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r="8863"/>
          <a:stretch/>
        </p:blipFill>
        <p:spPr bwMode="auto">
          <a:xfrm>
            <a:off x="-1065053" y="1070591"/>
            <a:ext cx="6866338" cy="4635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7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he Beauty of Data Visualization! Co-authorship network map of physicians publishing on hepatitis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4649" y="0"/>
            <a:ext cx="4114800" cy="57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"/>
          <a:stretch/>
        </p:blipFill>
        <p:spPr bwMode="auto">
          <a:xfrm>
            <a:off x="2339752" y="2060848"/>
            <a:ext cx="8484096" cy="5376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「黃燕玲 discussion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891480"/>
            <a:ext cx="8903411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4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201528" y="1038873"/>
            <a:ext cx="7236995" cy="99417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Speaker:</a:t>
            </a:r>
            <a:r>
              <a:rPr lang="zh-TW" alt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000000"/>
                </a:solidFill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Elle Huang</a:t>
            </a:r>
            <a:endParaRPr lang="zh-TW" altLang="en-US" sz="3200" dirty="0">
              <a:solidFill>
                <a:srgbClr val="000000"/>
              </a:solidFill>
              <a:latin typeface="Arial" panose="020B0604020202020204" pitchFamily="34" charset="0"/>
              <a:ea typeface="Graphik Black"/>
              <a:cs typeface="Arial" panose="020B0604020202020204" pitchFamily="34" charset="0"/>
            </a:endParaRPr>
          </a:p>
        </p:txBody>
      </p:sp>
      <p:sp>
        <p:nvSpPr>
          <p:cNvPr id="5" name="內容版面配置區 3"/>
          <p:cNvSpPr txBox="1">
            <a:spLocks/>
          </p:cNvSpPr>
          <p:nvPr/>
        </p:nvSpPr>
        <p:spPr bwMode="auto">
          <a:xfrm>
            <a:off x="574509" y="2008215"/>
            <a:ext cx="7312192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169988" indent="-904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550863" indent="-274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TW" altLang="en-US" sz="1500" b="1" dirty="0">
                <a:ea typeface="標楷體" pitchFamily="65" charset="-120"/>
                <a:cs typeface="Arial" charset="0"/>
              </a:rPr>
              <a:t>學歷：</a:t>
            </a:r>
            <a:endParaRPr lang="en-US" altLang="zh-TW" sz="1500" b="1" dirty="0">
              <a:ea typeface="標楷體" pitchFamily="65" charset="-120"/>
              <a:cs typeface="Arial" charset="0"/>
            </a:endParaRPr>
          </a:p>
          <a:p>
            <a:pPr marL="421481" lvl="2" indent="-2143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500" b="1" dirty="0">
                <a:ea typeface="標楷體" pitchFamily="65" charset="-120"/>
                <a:cs typeface="Arial" charset="0"/>
              </a:rPr>
              <a:t>研究所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: New School for Social Research N.Y. USA</a:t>
            </a:r>
          </a:p>
          <a:p>
            <a:pPr marL="421481" lvl="2" indent="-2143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500" b="1" dirty="0">
                <a:ea typeface="標楷體" pitchFamily="65" charset="-120"/>
                <a:cs typeface="Arial" charset="0"/>
              </a:rPr>
              <a:t>大學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: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 文化大學 廣告學系</a:t>
            </a:r>
            <a:endParaRPr lang="en-US" altLang="zh-TW" sz="1500" b="1" dirty="0">
              <a:ea typeface="標楷體" pitchFamily="65" charset="-120"/>
              <a:cs typeface="Arial" charset="0"/>
            </a:endParaRPr>
          </a:p>
          <a:p>
            <a:pPr marL="421481" lvl="2" indent="-2143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500" b="1" dirty="0">
                <a:ea typeface="標楷體" pitchFamily="65" charset="-120"/>
                <a:cs typeface="Arial" charset="0"/>
              </a:rPr>
              <a:t>北京大學 博雅學院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, 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台大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EMBA,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 政大企家班</a:t>
            </a:r>
            <a:endParaRPr lang="en-US" altLang="zh-TW" sz="1500" b="1" dirty="0">
              <a:ea typeface="標楷體" pitchFamily="65" charset="-120"/>
              <a:cs typeface="Arial" charset="0"/>
            </a:endParaRPr>
          </a:p>
          <a:p>
            <a:pPr marL="421481" lvl="2" indent="-214313">
              <a:buClr>
                <a:srgbClr val="FF0066"/>
              </a:buClr>
              <a:buFont typeface="Wingdings" panose="05000000000000000000" pitchFamily="2" charset="2"/>
              <a:buChar char="l"/>
              <a:defRPr/>
            </a:pPr>
            <a:endParaRPr lang="en-US" altLang="zh-TW" sz="1500" b="1" dirty="0">
              <a:ea typeface="標楷體" pitchFamily="65" charset="-120"/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TW" altLang="en-US" sz="1500" b="1" dirty="0">
                <a:ea typeface="標楷體" pitchFamily="65" charset="-120"/>
                <a:cs typeface="Arial" charset="0"/>
              </a:rPr>
              <a:t>行銷傳媒資歷：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24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年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(since 1994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年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10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月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TW" altLang="en-US" sz="1500" b="1" dirty="0">
                <a:ea typeface="標楷體" pitchFamily="65" charset="-120"/>
                <a:cs typeface="Arial" charset="0"/>
              </a:rPr>
              <a:t>歷任</a:t>
            </a:r>
            <a:r>
              <a:rPr lang="zh-TW" altLang="zh-TW" sz="1500" b="1" dirty="0">
                <a:ea typeface="標楷體" pitchFamily="65" charset="-120"/>
                <a:cs typeface="Arial" charset="0"/>
              </a:rPr>
              <a:t>：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全球前五大傳播集團媒體專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業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; </a:t>
            </a:r>
            <a:r>
              <a:rPr lang="en-US" altLang="zh-TW" sz="1500" b="1" dirty="0" err="1">
                <a:ea typeface="標楷體" pitchFamily="65" charset="-120"/>
                <a:cs typeface="Arial" charset="0"/>
              </a:rPr>
              <a:t>Dentsu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 &amp; Aegis, WPP, </a:t>
            </a:r>
            <a:r>
              <a:rPr lang="en-US" altLang="zh-TW" sz="1500" b="1" dirty="0" err="1">
                <a:ea typeface="標楷體" pitchFamily="65" charset="-120"/>
                <a:cs typeface="Arial" charset="0"/>
              </a:rPr>
              <a:t>Publicis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, Omnicom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TW" altLang="en-US" sz="1500" b="1" dirty="0">
                <a:ea typeface="標楷體" pitchFamily="65" charset="-120"/>
                <a:cs typeface="Arial" charset="0"/>
              </a:rPr>
              <a:t>服務客戶</a:t>
            </a:r>
            <a:r>
              <a:rPr lang="en-US" altLang="zh-TW" sz="1500" b="1" dirty="0">
                <a:ea typeface="標楷體" pitchFamily="65" charset="-120"/>
                <a:cs typeface="Arial" charset="0"/>
              </a:rPr>
              <a:t>:</a:t>
            </a:r>
            <a:r>
              <a:rPr lang="zh-TW" altLang="en-US" sz="1500" b="1" dirty="0">
                <a:ea typeface="標楷體" pitchFamily="65" charset="-120"/>
                <a:cs typeface="Arial" charset="0"/>
              </a:rPr>
              <a:t> </a:t>
            </a:r>
            <a:r>
              <a:rPr lang="zh-TW" altLang="en-US" sz="1500" b="1" dirty="0">
                <a:ea typeface="標楷體" pitchFamily="65" charset="-120"/>
              </a:rPr>
              <a:t>麥當勞</a:t>
            </a:r>
            <a:r>
              <a:rPr lang="zh-TW" altLang="en-US" sz="1500" b="1" dirty="0">
                <a:ea typeface="標楷體" pitchFamily="65" charset="-120"/>
              </a:rPr>
              <a:t>、</a:t>
            </a:r>
            <a:r>
              <a:rPr lang="zh-TW" altLang="en-US" sz="1500" b="1" dirty="0">
                <a:ea typeface="標楷體" pitchFamily="65" charset="-120"/>
              </a:rPr>
              <a:t>聯合利華、</a:t>
            </a:r>
            <a:r>
              <a:rPr lang="zh-TW" altLang="en-US" sz="1500" b="1" dirty="0">
                <a:ea typeface="標楷體" pitchFamily="65" charset="-120"/>
              </a:rPr>
              <a:t>嬌</a:t>
            </a:r>
            <a:r>
              <a:rPr lang="zh-TW" altLang="en-US" sz="1500" b="1" dirty="0">
                <a:ea typeface="標楷體" pitchFamily="65" charset="-120"/>
              </a:rPr>
              <a:t>生、百事食品、</a:t>
            </a:r>
            <a:r>
              <a:rPr lang="en-US" altLang="zh-TW" sz="1500" b="1" dirty="0">
                <a:ea typeface="標楷體" pitchFamily="65" charset="-120"/>
              </a:rPr>
              <a:t>VISA</a:t>
            </a:r>
            <a:r>
              <a:rPr lang="zh-TW" altLang="en-US" sz="1500" b="1" dirty="0">
                <a:ea typeface="標楷體" pitchFamily="65" charset="-120"/>
              </a:rPr>
              <a:t>、</a:t>
            </a:r>
            <a:r>
              <a:rPr lang="zh-TW" altLang="en-US" sz="1500" b="1" dirty="0">
                <a:ea typeface="標楷體" pitchFamily="65" charset="-120"/>
              </a:rPr>
              <a:t>渣打</a:t>
            </a:r>
            <a:r>
              <a:rPr lang="zh-TW" altLang="en-US" sz="1500" b="1" dirty="0">
                <a:ea typeface="標楷體" pitchFamily="65" charset="-120"/>
              </a:rPr>
              <a:t>銀行、澳盛銀行、</a:t>
            </a:r>
            <a:r>
              <a:rPr lang="en-US" altLang="zh-TW" sz="1500" b="1" dirty="0">
                <a:ea typeface="標楷體" pitchFamily="65" charset="-120"/>
              </a:rPr>
              <a:t>HTC</a:t>
            </a:r>
            <a:r>
              <a:rPr lang="zh-TW" altLang="en-US" sz="1500" b="1" dirty="0">
                <a:ea typeface="標楷體" pitchFamily="65" charset="-120"/>
              </a:rPr>
              <a:t>、</a:t>
            </a:r>
            <a:r>
              <a:rPr lang="en-US" altLang="zh-TW" sz="1500" b="1" dirty="0">
                <a:ea typeface="標楷體" pitchFamily="65" charset="-120"/>
              </a:rPr>
              <a:t>Sony Mobile</a:t>
            </a:r>
            <a:r>
              <a:rPr lang="zh-TW" altLang="en-US" sz="1500" b="1" dirty="0">
                <a:ea typeface="標楷體" pitchFamily="65" charset="-120"/>
              </a:rPr>
              <a:t>、</a:t>
            </a:r>
            <a:r>
              <a:rPr lang="en-US" altLang="zh-TW" sz="1500" b="1" dirty="0">
                <a:ea typeface="標楷體" pitchFamily="65" charset="-120"/>
              </a:rPr>
              <a:t>Tiffany</a:t>
            </a:r>
            <a:r>
              <a:rPr lang="zh-TW" altLang="en-US" sz="1500" b="1" dirty="0">
                <a:ea typeface="標楷體" pitchFamily="65" charset="-120"/>
              </a:rPr>
              <a:t>、國泰航空、</a:t>
            </a:r>
            <a:r>
              <a:rPr lang="en-US" altLang="zh-TW" sz="1500" b="1" dirty="0">
                <a:ea typeface="標楷體" pitchFamily="65" charset="-120"/>
              </a:rPr>
              <a:t>Fonterra </a:t>
            </a:r>
            <a:r>
              <a:rPr lang="zh-TW" altLang="en-US" sz="1500" b="1" dirty="0">
                <a:ea typeface="標楷體" pitchFamily="65" charset="-120"/>
              </a:rPr>
              <a:t>乳品、</a:t>
            </a:r>
            <a:r>
              <a:rPr lang="en-US" altLang="zh-TW" sz="1500" b="1" dirty="0">
                <a:ea typeface="標楷體" pitchFamily="65" charset="-120"/>
              </a:rPr>
              <a:t>Intel</a:t>
            </a:r>
            <a:r>
              <a:rPr lang="zh-TW" altLang="en-US" sz="1500" b="1" dirty="0">
                <a:ea typeface="標楷體" pitchFamily="65" charset="-120"/>
              </a:rPr>
              <a:t>、</a:t>
            </a:r>
            <a:r>
              <a:rPr lang="en-US" altLang="zh-TW" sz="1500" b="1" dirty="0">
                <a:ea typeface="標楷體" pitchFamily="65" charset="-120"/>
              </a:rPr>
              <a:t>HP</a:t>
            </a:r>
            <a:r>
              <a:rPr lang="zh-TW" altLang="en-US" sz="1500" b="1" dirty="0">
                <a:ea typeface="標楷體" pitchFamily="65" charset="-120"/>
              </a:rPr>
              <a:t> 、瑪</a:t>
            </a:r>
            <a:r>
              <a:rPr lang="zh-TW" altLang="en-US" sz="1500" b="1" dirty="0">
                <a:ea typeface="標楷體" pitchFamily="65" charset="-120"/>
              </a:rPr>
              <a:t>氏食品</a:t>
            </a:r>
            <a:r>
              <a:rPr lang="en-US" altLang="zh-TW" sz="1500" b="1" dirty="0">
                <a:ea typeface="標楷體" pitchFamily="65" charset="-120"/>
              </a:rPr>
              <a:t>(Mars)</a:t>
            </a:r>
            <a:r>
              <a:rPr lang="zh-TW" altLang="en-US" sz="1500" b="1" dirty="0">
                <a:ea typeface="標楷體" pitchFamily="65" charset="-120"/>
              </a:rPr>
              <a:t>、</a:t>
            </a:r>
            <a:r>
              <a:rPr lang="zh-TW" altLang="en-US" sz="1500" b="1" dirty="0">
                <a:ea typeface="標楷體" pitchFamily="65" charset="-120"/>
              </a:rPr>
              <a:t>寶僑</a:t>
            </a:r>
            <a:r>
              <a:rPr lang="en-US" altLang="zh-TW" sz="1500" b="1" dirty="0">
                <a:ea typeface="標楷體" pitchFamily="65" charset="-120"/>
              </a:rPr>
              <a:t>(</a:t>
            </a:r>
            <a:r>
              <a:rPr lang="en-US" altLang="zh-TW" sz="1500" b="1" dirty="0">
                <a:ea typeface="標楷體" pitchFamily="65" charset="-120"/>
              </a:rPr>
              <a:t>P&amp;G)</a:t>
            </a:r>
          </a:p>
          <a:p>
            <a:pPr marL="1023938" lvl="1" indent="-214313"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TW" sz="1500" b="1" dirty="0">
              <a:ea typeface="標楷體" pitchFamily="65" charset="-120"/>
            </a:endParaRPr>
          </a:p>
          <a:p>
            <a:pPr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TW" altLang="en-US" sz="1500" b="1" dirty="0">
                <a:ea typeface="標楷體" pitchFamily="65" charset="-120"/>
              </a:rPr>
              <a:t>專長：產業資源整合</a:t>
            </a:r>
            <a:r>
              <a:rPr lang="en-US" altLang="zh-TW" sz="1500" b="1" dirty="0">
                <a:ea typeface="標楷體" pitchFamily="65" charset="-120"/>
              </a:rPr>
              <a:t>, </a:t>
            </a:r>
            <a:r>
              <a:rPr lang="zh-TW" altLang="en-US" sz="1500" b="1" dirty="0">
                <a:ea typeface="標楷體" pitchFamily="65" charset="-120"/>
              </a:rPr>
              <a:t>專業評估</a:t>
            </a:r>
            <a:r>
              <a:rPr lang="en-US" altLang="zh-TW" sz="1500" b="1" dirty="0">
                <a:ea typeface="標楷體" pitchFamily="65" charset="-120"/>
              </a:rPr>
              <a:t>, </a:t>
            </a:r>
            <a:r>
              <a:rPr lang="zh-TW" altLang="en-US" sz="1500" b="1" dirty="0">
                <a:ea typeface="標楷體" pitchFamily="65" charset="-120"/>
              </a:rPr>
              <a:t>策略思考</a:t>
            </a:r>
            <a:r>
              <a:rPr lang="en-US" altLang="zh-TW" sz="1500" b="1" dirty="0">
                <a:ea typeface="標楷體" pitchFamily="65" charset="-120"/>
              </a:rPr>
              <a:t>, </a:t>
            </a:r>
            <a:r>
              <a:rPr lang="zh-TW" altLang="en-US" sz="1500" b="1" dirty="0">
                <a:ea typeface="標楷體" pitchFamily="65" charset="-120"/>
              </a:rPr>
              <a:t>數位技術運</a:t>
            </a:r>
            <a:r>
              <a:rPr lang="zh-TW" altLang="en-US" sz="1500" b="1" dirty="0">
                <a:ea typeface="標楷體" pitchFamily="65" charset="-120"/>
              </a:rPr>
              <a:t>用</a:t>
            </a:r>
            <a:r>
              <a:rPr lang="zh-TW" altLang="en-US" sz="1500" b="1" dirty="0">
                <a:ea typeface="標楷體" pitchFamily="65" charset="-120"/>
              </a:rPr>
              <a:t>整合</a:t>
            </a:r>
            <a:r>
              <a:rPr lang="en-US" altLang="zh-TW" sz="1500" b="1" dirty="0">
                <a:ea typeface="標楷體" pitchFamily="65" charset="-120"/>
              </a:rPr>
              <a:t>, </a:t>
            </a:r>
            <a:r>
              <a:rPr lang="zh-TW" altLang="en-US" sz="1500" b="1" dirty="0">
                <a:ea typeface="標楷體" pitchFamily="65" charset="-120"/>
              </a:rPr>
              <a:t>成本控制</a:t>
            </a:r>
            <a:r>
              <a:rPr lang="en-US" altLang="zh-TW" sz="1500" b="1" dirty="0">
                <a:ea typeface="標楷體" pitchFamily="65" charset="-120"/>
              </a:rPr>
              <a:t>, </a:t>
            </a:r>
            <a:r>
              <a:rPr lang="zh-TW" altLang="en-US" sz="1500" b="1" dirty="0">
                <a:ea typeface="標楷體" pitchFamily="65" charset="-120"/>
              </a:rPr>
              <a:t>獲利模式</a:t>
            </a:r>
            <a:endParaRPr lang="en-US" altLang="zh-TW" sz="1500" b="1" dirty="0">
              <a:ea typeface="標楷體" pitchFamily="65" charset="-120"/>
            </a:endParaRPr>
          </a:p>
          <a:p>
            <a:pPr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TW" sz="1500" b="1" dirty="0">
              <a:ea typeface="標楷體" pitchFamily="65" charset="-120"/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TW" altLang="en-US" sz="1500" b="1" dirty="0">
                <a:ea typeface="標楷體" pitchFamily="65" charset="-120"/>
              </a:rPr>
              <a:t>產業經驗：動腦俱樂部會長</a:t>
            </a:r>
            <a:r>
              <a:rPr lang="en-US" altLang="zh-TW" sz="1500" b="1" dirty="0">
                <a:ea typeface="標楷體" pitchFamily="65" charset="-120"/>
              </a:rPr>
              <a:t>, MAA</a:t>
            </a:r>
            <a:r>
              <a:rPr lang="zh-TW" altLang="en-US" sz="1500" b="1" dirty="0">
                <a:ea typeface="標楷體" pitchFamily="65" charset="-120"/>
              </a:rPr>
              <a:t>理事長</a:t>
            </a:r>
            <a:r>
              <a:rPr lang="en-US" altLang="zh-TW" sz="1500" b="1" dirty="0">
                <a:ea typeface="標楷體" pitchFamily="65" charset="-120"/>
              </a:rPr>
              <a:t>, Ad Asia fund raising </a:t>
            </a:r>
            <a:r>
              <a:rPr lang="zh-TW" altLang="en-US" sz="1500" b="1" dirty="0">
                <a:ea typeface="標楷體" pitchFamily="65" charset="-120"/>
              </a:rPr>
              <a:t>總召</a:t>
            </a:r>
            <a:r>
              <a:rPr lang="en-US" altLang="zh-TW" sz="1500" b="1" dirty="0">
                <a:ea typeface="標楷體" pitchFamily="65" charset="-120"/>
              </a:rPr>
              <a:t>, Ad Asia/ </a:t>
            </a:r>
            <a:r>
              <a:rPr lang="en-US" altLang="zh-TW" sz="1500" b="1" dirty="0" err="1">
                <a:ea typeface="標楷體" pitchFamily="65" charset="-120"/>
              </a:rPr>
              <a:t>Digi</a:t>
            </a:r>
            <a:r>
              <a:rPr lang="en-US" altLang="zh-TW" sz="1500" b="1" dirty="0">
                <a:ea typeface="標楷體" pitchFamily="65" charset="-120"/>
              </a:rPr>
              <a:t> Asia</a:t>
            </a:r>
            <a:r>
              <a:rPr lang="zh-TW" altLang="en-US" sz="1500" b="1" dirty="0">
                <a:ea typeface="標楷體" pitchFamily="65" charset="-120"/>
              </a:rPr>
              <a:t>策展團隊</a:t>
            </a:r>
            <a:r>
              <a:rPr lang="en-US" altLang="zh-TW" sz="1500" b="1" dirty="0">
                <a:ea typeface="標楷體" pitchFamily="65" charset="-120"/>
              </a:rPr>
              <a:t>, </a:t>
            </a:r>
            <a:r>
              <a:rPr lang="zh-TW" altLang="en-US" sz="1500" b="1" dirty="0">
                <a:ea typeface="標楷體" pitchFamily="65" charset="-120"/>
              </a:rPr>
              <a:t>文大廣告系業師</a:t>
            </a:r>
            <a:r>
              <a:rPr lang="en-US" altLang="zh-TW" sz="1500" b="1" dirty="0">
                <a:ea typeface="標楷體" pitchFamily="65" charset="-120"/>
              </a:rPr>
              <a:t>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3280" t="9528" r="48638" b="49931"/>
          <a:stretch/>
        </p:blipFill>
        <p:spPr>
          <a:xfrm>
            <a:off x="6629183" y="966486"/>
            <a:ext cx="2260544" cy="260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/>
          <p:cNvSpPr txBox="1"/>
          <p:nvPr/>
        </p:nvSpPr>
        <p:spPr>
          <a:xfrm>
            <a:off x="7880755" y="6278615"/>
            <a:ext cx="1014919" cy="4154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zh-TW" sz="2100" b="1" dirty="0">
                <a:solidFill>
                  <a:srgbClr val="FF0066"/>
                </a:solidFill>
              </a:rPr>
              <a:t>I</a:t>
            </a:r>
            <a:r>
              <a:rPr lang="en-US" altLang="zh-TW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NTELLE</a:t>
            </a:r>
            <a:endParaRPr lang="zh-TW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74509" y="298378"/>
            <a:ext cx="1338932" cy="1502088"/>
            <a:chOff x="268146" y="24063"/>
            <a:chExt cx="1785242" cy="2002784"/>
          </a:xfrm>
        </p:grpSpPr>
        <p:sp>
          <p:nvSpPr>
            <p:cNvPr id="12" name="矩形 11"/>
            <p:cNvSpPr/>
            <p:nvPr userDrawn="1"/>
          </p:nvSpPr>
          <p:spPr>
            <a:xfrm>
              <a:off x="268705" y="24063"/>
              <a:ext cx="1784683" cy="21810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-515145" y="1025455"/>
              <a:ext cx="1784683" cy="21810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694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0066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ecome a storyteller. Stories can be compelling points of a presentation, especially a story that is personal or highly relevant. -------- For more public speaking and presentation tips, check out http://www.HugSpea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56155"/>
          <a:stretch/>
        </p:blipFill>
        <p:spPr bwMode="auto">
          <a:xfrm>
            <a:off x="4625169" y="1025353"/>
            <a:ext cx="44831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come a storyteller. Stories can be compelling points of a presentation, especially a story that is personal or highly relevant. -------- For more public speaking and presentation tips, check out http://www.HugSpea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0977" b="43528"/>
          <a:stretch/>
        </p:blipFill>
        <p:spPr bwMode="auto">
          <a:xfrm>
            <a:off x="-1982" y="1025352"/>
            <a:ext cx="458824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229034" y="273514"/>
            <a:ext cx="1338932" cy="1502088"/>
            <a:chOff x="268146" y="24063"/>
            <a:chExt cx="1785242" cy="2002784"/>
          </a:xfrm>
          <a:solidFill>
            <a:schemeClr val="bg1"/>
          </a:solidFill>
        </p:grpSpPr>
        <p:sp>
          <p:nvSpPr>
            <p:cNvPr id="9" name="矩形 8"/>
            <p:cNvSpPr/>
            <p:nvPr userDrawn="1"/>
          </p:nvSpPr>
          <p:spPr>
            <a:xfrm>
              <a:off x="268705" y="24063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-515145" y="1025455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12" name="矩形 11"/>
          <p:cNvSpPr/>
          <p:nvPr/>
        </p:nvSpPr>
        <p:spPr>
          <a:xfrm>
            <a:off x="7596380" y="6165304"/>
            <a:ext cx="1338513" cy="235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69364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0066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03602" y="2276872"/>
            <a:ext cx="236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story teller</a:t>
            </a:r>
            <a:endParaRPr lang="zh-TW" alt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Words are powerfu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59210"/>
            <a:ext cx="494116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334136" y="692696"/>
            <a:ext cx="1338932" cy="1502088"/>
            <a:chOff x="268146" y="24063"/>
            <a:chExt cx="1785242" cy="2002784"/>
          </a:xfrm>
          <a:solidFill>
            <a:schemeClr val="bg1"/>
          </a:solidFill>
        </p:grpSpPr>
        <p:sp>
          <p:nvSpPr>
            <p:cNvPr id="8" name="矩形 7"/>
            <p:cNvSpPr/>
            <p:nvPr userDrawn="1"/>
          </p:nvSpPr>
          <p:spPr>
            <a:xfrm>
              <a:off x="268705" y="24063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-515145" y="1025455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7878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0066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96851" y="2276872"/>
            <a:ext cx="197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 listener</a:t>
            </a:r>
            <a:endParaRPr lang="zh-TW" alt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.pinimg.com/originals/4b/de/ca/4bdeca69bd73d8db2ab26dc89ee56a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93"/>
            <a:ext cx="5009864" cy="6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229034" y="273514"/>
            <a:ext cx="1338932" cy="1502088"/>
            <a:chOff x="268146" y="24063"/>
            <a:chExt cx="1785242" cy="2002784"/>
          </a:xfrm>
          <a:solidFill>
            <a:schemeClr val="bg1"/>
          </a:solidFill>
        </p:grpSpPr>
        <p:sp>
          <p:nvSpPr>
            <p:cNvPr id="8" name="矩形 7"/>
            <p:cNvSpPr/>
            <p:nvPr userDrawn="1"/>
          </p:nvSpPr>
          <p:spPr>
            <a:xfrm>
              <a:off x="268705" y="24063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-515145" y="1025455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0329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0066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38392" y="2276872"/>
            <a:ext cx="243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 remember</a:t>
            </a:r>
            <a:endParaRPr lang="zh-TW" alt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usiness TED Talks that are seriously worth your tim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248472" cy="56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229034" y="273514"/>
            <a:ext cx="1338932" cy="1502088"/>
            <a:chOff x="268146" y="24063"/>
            <a:chExt cx="1785242" cy="2002784"/>
          </a:xfrm>
          <a:solidFill>
            <a:schemeClr val="bg1"/>
          </a:solidFill>
        </p:grpSpPr>
        <p:sp>
          <p:nvSpPr>
            <p:cNvPr id="8" name="矩形 7"/>
            <p:cNvSpPr/>
            <p:nvPr userDrawn="1"/>
          </p:nvSpPr>
          <p:spPr>
            <a:xfrm>
              <a:off x="268705" y="24063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-515145" y="1025455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00380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0066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7415" y="2276872"/>
            <a:ext cx="295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are the best</a:t>
            </a:r>
            <a:endParaRPr lang="zh-TW" alt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10+Great+Life+Lessons+To+Remember  10+Great+Life+Lessons+To+Reme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29034" y="273514"/>
            <a:ext cx="1338932" cy="1502088"/>
            <a:chOff x="268146" y="24063"/>
            <a:chExt cx="1785242" cy="2002784"/>
          </a:xfrm>
          <a:solidFill>
            <a:schemeClr val="bg1"/>
          </a:solidFill>
        </p:grpSpPr>
        <p:sp>
          <p:nvSpPr>
            <p:cNvPr id="7" name="矩形 6"/>
            <p:cNvSpPr/>
            <p:nvPr userDrawn="1"/>
          </p:nvSpPr>
          <p:spPr>
            <a:xfrm>
              <a:off x="268705" y="24063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-515145" y="1025455"/>
              <a:ext cx="1784683" cy="218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360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405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About </a:t>
            </a:r>
            <a:r>
              <a:rPr lang="en-US" altLang="zh-TW" sz="4050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</a:t>
            </a:r>
            <a:r>
              <a:rPr lang="en-US" altLang="zh-TW" sz="405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NTELLE</a:t>
            </a:r>
            <a:r>
              <a:rPr lang="zh-TW" altLang="zh-TW" sz="405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zh-TW" sz="405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788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788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zh-TW" altLang="en-US" sz="1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172" name="Picture 4" descr="The Beauty of Data Visualization! Co-authorship network map of physicians publishing on hepatitis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7984" y="282290"/>
            <a:ext cx="4716016" cy="65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649705" y="1131094"/>
            <a:ext cx="7236995" cy="99417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3000" dirty="0">
                <a:solidFill>
                  <a:srgbClr val="000000"/>
                </a:solidFill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Founder</a:t>
            </a:r>
            <a:r>
              <a:rPr lang="en-US" altLang="zh-TW" sz="3000" dirty="0">
                <a:solidFill>
                  <a:srgbClr val="000000"/>
                </a:solidFill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:</a:t>
            </a:r>
            <a:r>
              <a:rPr lang="zh-TW" altLang="en-US" sz="3000" dirty="0">
                <a:solidFill>
                  <a:srgbClr val="000000"/>
                </a:solidFill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 </a:t>
            </a:r>
            <a:r>
              <a:rPr lang="en-US" altLang="zh-TW" sz="3000" dirty="0">
                <a:solidFill>
                  <a:srgbClr val="000000"/>
                </a:solidFill>
                <a:latin typeface="Arial" panose="020B0604020202020204" pitchFamily="34" charset="0"/>
                <a:ea typeface="Graphik Black"/>
                <a:cs typeface="Arial" panose="020B0604020202020204" pitchFamily="34" charset="0"/>
              </a:rPr>
              <a:t>Elle Huang</a:t>
            </a:r>
            <a:endParaRPr lang="zh-TW" altLang="en-US" sz="3000" dirty="0">
              <a:solidFill>
                <a:srgbClr val="000000"/>
              </a:solidFill>
              <a:latin typeface="Arial" panose="020B0604020202020204" pitchFamily="34" charset="0"/>
              <a:ea typeface="Graphik Black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01109" y="875297"/>
            <a:ext cx="1338932" cy="1502088"/>
            <a:chOff x="268146" y="24063"/>
            <a:chExt cx="1785242" cy="2002784"/>
          </a:xfrm>
        </p:grpSpPr>
        <p:sp>
          <p:nvSpPr>
            <p:cNvPr id="8" name="矩形 7"/>
            <p:cNvSpPr/>
            <p:nvPr userDrawn="1"/>
          </p:nvSpPr>
          <p:spPr>
            <a:xfrm>
              <a:off x="268705" y="24063"/>
              <a:ext cx="1784683" cy="21810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-515145" y="1025455"/>
              <a:ext cx="1784683" cy="21810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7892716" y="5546761"/>
            <a:ext cx="1014919" cy="4154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zh-TW" sz="2100" b="1" dirty="0">
                <a:solidFill>
                  <a:srgbClr val="FF0066"/>
                </a:solidFill>
              </a:rPr>
              <a:t>I</a:t>
            </a:r>
            <a:r>
              <a:rPr lang="en-US" altLang="zh-TW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NTELLE</a:t>
            </a:r>
            <a:endParaRPr lang="zh-TW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649706" y="2157370"/>
            <a:ext cx="7988968" cy="3263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cs typeface="Arial" panose="020B0604020202020204" pitchFamily="34" charset="0"/>
              </a:rPr>
              <a:t>見證台灣媒體行銷代理</a:t>
            </a:r>
            <a:r>
              <a:rPr lang="zh-TW" altLang="en-US" sz="1800" b="1" dirty="0">
                <a:cs typeface="Arial" panose="020B0604020202020204" pitchFamily="34" charset="0"/>
              </a:rPr>
              <a:t>服務</a:t>
            </a:r>
            <a:r>
              <a:rPr lang="zh-TW" altLang="en-US" sz="1800" b="1" dirty="0">
                <a:cs typeface="Arial" panose="020B0604020202020204" pitchFamily="34" charset="0"/>
              </a:rPr>
              <a:t>發展</a:t>
            </a:r>
            <a:r>
              <a:rPr lang="en-US" altLang="zh-TW" sz="1800" b="1" dirty="0">
                <a:cs typeface="Arial" panose="020B0604020202020204" pitchFamily="34" charset="0"/>
              </a:rPr>
              <a:t>,</a:t>
            </a:r>
            <a:r>
              <a:rPr lang="zh-TW" altLang="en-US" sz="1800" b="1" dirty="0">
                <a:cs typeface="Arial" panose="020B0604020202020204" pitchFamily="34" charset="0"/>
              </a:rPr>
              <a:t> 可見未來</a:t>
            </a: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r>
              <a:rPr lang="en-US" altLang="zh-TW" sz="1800" b="1" dirty="0">
                <a:cs typeface="Arial" panose="020B0604020202020204" pitchFamily="34" charset="0"/>
              </a:rPr>
              <a:t>24</a:t>
            </a:r>
            <a:r>
              <a:rPr lang="zh-TW" altLang="en-US" sz="1800" b="1" dirty="0">
                <a:cs typeface="Arial" panose="020B0604020202020204" pitchFamily="34" charset="0"/>
              </a:rPr>
              <a:t>年歷經全球</a:t>
            </a:r>
            <a:r>
              <a:rPr lang="zh-TW" altLang="en-US" sz="1800" b="1" dirty="0">
                <a:cs typeface="Arial" panose="020B0604020202020204" pitchFamily="34" charset="0"/>
              </a:rPr>
              <a:t>五大傳媒</a:t>
            </a:r>
            <a:r>
              <a:rPr lang="zh-TW" altLang="en-US" sz="1800" b="1" dirty="0">
                <a:cs typeface="Arial" panose="020B0604020202020204" pitchFamily="34" charset="0"/>
              </a:rPr>
              <a:t>集團全媒資歷</a:t>
            </a:r>
            <a:r>
              <a:rPr lang="en-US" altLang="zh-TW" sz="1800" b="1" dirty="0">
                <a:cs typeface="Arial" panose="020B0604020202020204" pitchFamily="34" charset="0"/>
              </a:rPr>
              <a:t>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Arial" panose="020B0604020202020204" pitchFamily="34" charset="0"/>
              <a:buChar char="-"/>
            </a:pPr>
            <a:r>
              <a:rPr lang="en-US" altLang="zh-TW" sz="1500" b="1" dirty="0">
                <a:cs typeface="Arial" panose="020B0604020202020204" pitchFamily="34" charset="0"/>
              </a:rPr>
              <a:t>OMG</a:t>
            </a:r>
            <a:r>
              <a:rPr lang="en-US" altLang="zh-TW" sz="1500" b="1" dirty="0">
                <a:cs typeface="Arial" panose="020B0604020202020204" pitchFamily="34" charset="0"/>
              </a:rPr>
              <a:t>/ </a:t>
            </a:r>
            <a:r>
              <a:rPr lang="en-US" altLang="zh-TW" sz="1500" b="1" dirty="0" err="1">
                <a:cs typeface="Arial" panose="020B0604020202020204" pitchFamily="34" charset="0"/>
              </a:rPr>
              <a:t>Dentsu</a:t>
            </a:r>
            <a:r>
              <a:rPr lang="en-US" altLang="zh-TW" sz="1500" b="1" dirty="0">
                <a:cs typeface="Arial" panose="020B0604020202020204" pitchFamily="34" charset="0"/>
              </a:rPr>
              <a:t>/ WPP/ </a:t>
            </a:r>
            <a:r>
              <a:rPr lang="en-US" altLang="zh-TW" sz="1500" b="1" dirty="0" err="1">
                <a:cs typeface="Arial" panose="020B0604020202020204" pitchFamily="34" charset="0"/>
              </a:rPr>
              <a:t>Publicis</a:t>
            </a:r>
            <a:r>
              <a:rPr lang="en-US" altLang="zh-TW" sz="1500" b="1" dirty="0">
                <a:cs typeface="Arial" panose="020B0604020202020204" pitchFamily="34" charset="0"/>
              </a:rPr>
              <a:t>/ Media brand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Arial" panose="020B0604020202020204" pitchFamily="34" charset="0"/>
              <a:buChar char="-"/>
            </a:pPr>
            <a:endParaRPr lang="en-US" altLang="zh-TW" sz="15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cs typeface="Arial" panose="020B0604020202020204" pitchFamily="34" charset="0"/>
              </a:rPr>
              <a:t>豐沛的</a:t>
            </a:r>
            <a:r>
              <a:rPr lang="zh-TW" altLang="en-US" sz="1800" b="1" dirty="0">
                <a:cs typeface="Arial" panose="020B0604020202020204" pitchFamily="34" charset="0"/>
              </a:rPr>
              <a:t>全</a:t>
            </a:r>
            <a:r>
              <a:rPr lang="zh-TW" altLang="en-US" sz="1800" b="1" dirty="0">
                <a:cs typeface="Arial" panose="020B0604020202020204" pitchFamily="34" charset="0"/>
              </a:rPr>
              <a:t>傳播專業與產業資源網絡</a:t>
            </a: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endParaRPr lang="zh-TW" altLang="en-US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r>
              <a:rPr lang="zh-TW" altLang="en-US" sz="1800" b="1" dirty="0">
                <a:cs typeface="Arial" panose="020B0604020202020204" pitchFamily="34" charset="0"/>
              </a:rPr>
              <a:t>透過平台式商業</a:t>
            </a:r>
            <a:r>
              <a:rPr lang="zh-TW" altLang="en-US" sz="1800" b="1" dirty="0">
                <a:cs typeface="Arial" panose="020B0604020202020204" pitchFamily="34" charset="0"/>
              </a:rPr>
              <a:t>模式</a:t>
            </a:r>
            <a:r>
              <a:rPr lang="en-US" altLang="zh-TW" sz="1800" b="1" dirty="0">
                <a:cs typeface="Arial" panose="020B0604020202020204" pitchFamily="34" charset="0"/>
              </a:rPr>
              <a:t>, </a:t>
            </a:r>
            <a:r>
              <a:rPr lang="zh-TW" altLang="en-US" sz="1800" b="1" dirty="0">
                <a:cs typeface="Arial" panose="020B0604020202020204" pitchFamily="34" charset="0"/>
              </a:rPr>
              <a:t>投入高自主性並契合產業需求的創新服務模式</a:t>
            </a: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endParaRPr lang="en-US" altLang="zh-TW" sz="1800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</a:pPr>
            <a:endParaRPr lang="en-US" altLang="zh-TW" sz="1800" b="1" dirty="0"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0526" r="40644" b="5965"/>
          <a:stretch/>
        </p:blipFill>
        <p:spPr>
          <a:xfrm>
            <a:off x="6286522" y="1310617"/>
            <a:ext cx="2460437" cy="308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06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act Of Artificial Intelligence On The Business World [Infographic] By Heli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" r="-448" b="88308"/>
          <a:stretch/>
        </p:blipFill>
        <p:spPr bwMode="auto">
          <a:xfrm>
            <a:off x="2260817" y="3485116"/>
            <a:ext cx="4622363" cy="224144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74000">
                <a:schemeClr val="accent1">
                  <a:lumMod val="45000"/>
                  <a:lumOff val="55000"/>
                  <a:alpha val="1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50800" dir="5400000" algn="ctr" rotWithShape="0">
              <a:schemeClr val="bg1">
                <a:lumMod val="95000"/>
                <a:alpha val="0"/>
              </a:schemeClr>
            </a:outerShdw>
            <a:reflection stA="15000" endPos="65000" dist="50800" dir="5400000" sy="-100000" algn="bl" rotWithShape="0"/>
            <a:softEdge rad="317500"/>
          </a:effectLst>
        </p:spPr>
      </p:pic>
      <p:sp>
        <p:nvSpPr>
          <p:cNvPr id="5" name="矩形 4"/>
          <p:cNvSpPr/>
          <p:nvPr/>
        </p:nvSpPr>
        <p:spPr>
          <a:xfrm>
            <a:off x="0" y="857250"/>
            <a:ext cx="9144001" cy="51435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3300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620985" y="1383249"/>
            <a:ext cx="8122444" cy="1424375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&amp; Technology Solution Consultancy to Fulfill Marketing Needs</a:t>
            </a:r>
            <a:endParaRPr lang="zh-TW" altLang="en-US" sz="1200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67167" y="237360"/>
            <a:ext cx="1338512" cy="1502088"/>
            <a:chOff x="348915" y="24063"/>
            <a:chExt cx="1784683" cy="2002784"/>
          </a:xfrm>
        </p:grpSpPr>
        <p:sp>
          <p:nvSpPr>
            <p:cNvPr id="7" name="矩形 6"/>
            <p:cNvSpPr/>
            <p:nvPr userDrawn="1"/>
          </p:nvSpPr>
          <p:spPr>
            <a:xfrm>
              <a:off x="348915" y="24063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-431927" y="1025455"/>
              <a:ext cx="1784683" cy="218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7892716" y="5546761"/>
            <a:ext cx="1014919" cy="4154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zh-TW" sz="2100" b="1" dirty="0">
                <a:solidFill>
                  <a:srgbClr val="FF0066"/>
                </a:solidFill>
              </a:rPr>
              <a:t>I</a:t>
            </a:r>
            <a:r>
              <a:rPr lang="en-US" altLang="zh-TW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NTELLE</a:t>
            </a:r>
            <a:endParaRPr lang="zh-TW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7739" y="1139284"/>
            <a:ext cx="22573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3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Positioning</a:t>
            </a:r>
            <a:endParaRPr lang="zh-TW" altLang="en-US" sz="3300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6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PictureCaptionSweep_TP10188139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F89E18-6BE8-4875-92F8-8F67ADA42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12420</Words>
  <Application>Microsoft Office PowerPoint</Application>
  <PresentationFormat>如螢幕大小 (4:3)</PresentationFormat>
  <Paragraphs>572</Paragraphs>
  <Slides>15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Arial Unicode MS</vt:lpstr>
      <vt:lpstr>Graphik Black</vt:lpstr>
      <vt:lpstr>PMingLiU</vt:lpstr>
      <vt:lpstr>PMingLiU</vt:lpstr>
      <vt:lpstr>標楷體</vt:lpstr>
      <vt:lpstr>Arial</vt:lpstr>
      <vt:lpstr>Calibri</vt:lpstr>
      <vt:lpstr>Wingdings</vt:lpstr>
      <vt:lpstr>Terberg_PictureCaptionSweep_TP101881395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About INTELLE  </vt:lpstr>
      <vt:lpstr>Founder: Elle Huang</vt:lpstr>
      <vt:lpstr>  Data &amp; Technology Solution Consultancy to Fulfill Marketing Needs</vt:lpstr>
      <vt:lpstr>PowerPoint 簡報</vt:lpstr>
      <vt:lpstr>PowerPoint 簡報</vt:lpstr>
      <vt:lpstr> We are all painful  Regarding technology solution &amp; Revenue growth</vt:lpstr>
      <vt:lpstr>PowerPoint 簡報</vt:lpstr>
      <vt:lpstr>PowerPoint 簡報</vt:lpstr>
      <vt:lpstr>Speaker: Elle Huang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ElleHuang黃燕玲</dc:creator>
  <cp:keywords/>
  <cp:lastModifiedBy>ElleHuang黃燕玲</cp:lastModifiedBy>
  <cp:revision>9</cp:revision>
  <dcterms:created xsi:type="dcterms:W3CDTF">2017-12-12T01:49:40Z</dcterms:created>
  <dcterms:modified xsi:type="dcterms:W3CDTF">2017-12-12T03:59:59Z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